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Rockwel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Rockwell-Regular"/>
          <a:ea typeface="Rockwell-Regular"/>
          <a:cs typeface="Rockwell-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Rockwell-Regular"/>
          <a:ea typeface="Rockwell-Regular"/>
          <a:cs typeface="Rockwell-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Rockwell-Regular"/>
          <a:ea typeface="Rockwell-Regular"/>
          <a:cs typeface="Rockwell-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Rockwell-Regular"/>
          <a:ea typeface="Rockwell-Regular"/>
          <a:cs typeface="Rockwell-Regular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Rockwell-Regular"/>
          <a:ea typeface="Rockwell-Regular"/>
          <a:cs typeface="Rockwell-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ckwell-Regular"/>
          <a:ea typeface="Rockwell-Regular"/>
          <a:cs typeface="Rockwell-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ckwell-Regular"/>
          <a:ea typeface="Rockwell-Regular"/>
          <a:cs typeface="Rockwell-Regular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ckwell-Regular"/>
          <a:ea typeface="Rockwell-Regular"/>
          <a:cs typeface="Rockwell-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" name="Shape 8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1pPr>
    <a:lvl2pPr indent="228600"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2pPr>
    <a:lvl3pPr indent="457200"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3pPr>
    <a:lvl4pPr indent="685800"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4pPr>
    <a:lvl5pPr indent="914400"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5pPr>
    <a:lvl6pPr indent="1143000"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6pPr>
    <a:lvl7pPr indent="1371600"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7pPr>
    <a:lvl8pPr indent="1600200"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8pPr>
    <a:lvl9pPr indent="1828800" defTabSz="457200" latinLnBrk="0">
      <a:lnSpc>
        <a:spcPct val="117999"/>
      </a:lnSpc>
      <a:defRPr sz="2200">
        <a:latin typeface="Rockwell-Regular"/>
        <a:ea typeface="Rockwell-Regular"/>
        <a:cs typeface="Rockwell-Regular"/>
        <a:sym typeface="Rockwell-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- Ligh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/>
          <p:nvPr>
            <p:ph type="title"/>
          </p:nvPr>
        </p:nvSpPr>
        <p:spPr>
          <a:xfrm>
            <a:off x="10121337" y="4406455"/>
            <a:ext cx="8168042" cy="6820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Trapped by Circumstances?"/>
          <p:cNvSpPr txBox="1"/>
          <p:nvPr/>
        </p:nvSpPr>
        <p:spPr>
          <a:xfrm>
            <a:off x="9451024" y="853842"/>
            <a:ext cx="14479586" cy="3135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792479">
              <a:defRPr sz="10752"/>
            </a:lvl1pPr>
          </a:lstStyle>
          <a:p>
            <a:pPr/>
            <a:r>
              <a:t>Trapped by Circumstances?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nana-berries-berry-775031.jpg"/>
          <p:cNvSpPr/>
          <p:nvPr>
            <p:ph type="pic" idx="13"/>
          </p:nvPr>
        </p:nvSpPr>
        <p:spPr>
          <a:xfrm flipH="1">
            <a:off x="0" y="0"/>
            <a:ext cx="24378355" cy="137159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1689100" y="1244600"/>
            <a:ext cx="21005800" cy="2286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xfrm>
            <a:off x="2604937" y="3149600"/>
            <a:ext cx="19174126" cy="9296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" descr="Image"/>
          <p:cNvPicPr>
            <a:picLocks noChangeAspect="1"/>
          </p:cNvPicPr>
          <p:nvPr/>
        </p:nvPicPr>
        <p:blipFill>
          <a:blip r:embed="rId2">
            <a:alphaModFix amt="39550"/>
            <a:extLst/>
          </a:blip>
          <a:stretch>
            <a:fillRect/>
          </a:stretch>
        </p:blipFill>
        <p:spPr>
          <a:xfrm>
            <a:off x="-18038961" y="-7000347"/>
            <a:ext cx="44242038" cy="2949469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itle Text"/>
          <p:cNvSpPr txBox="1"/>
          <p:nvPr>
            <p:ph type="title"/>
          </p:nvPr>
        </p:nvSpPr>
        <p:spPr>
          <a:xfrm>
            <a:off x="2452153" y="2246134"/>
            <a:ext cx="19479694" cy="9223732"/>
          </a:xfrm>
          <a:prstGeom prst="rect">
            <a:avLst/>
          </a:prstGeom>
        </p:spPr>
        <p:txBody>
          <a:bodyPr/>
          <a:lstStyle>
            <a:lvl1pPr algn="l">
              <a:defRPr b="0"/>
            </a:lvl1pPr>
          </a:lstStyle>
          <a:p>
            <a:pPr/>
            <a:r>
              <a:t>Title Text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65366" y="-762000"/>
            <a:ext cx="12192001" cy="45212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ish-egg-food-54455.jpg"/>
          <p:cNvSpPr/>
          <p:nvPr>
            <p:ph type="pic" idx="13"/>
          </p:nvPr>
        </p:nvSpPr>
        <p:spPr>
          <a:xfrm flipH="1">
            <a:off x="0" y="0"/>
            <a:ext cx="24378355" cy="137159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le Text"/>
          <p:cNvSpPr txBox="1"/>
          <p:nvPr>
            <p:ph type="title"/>
          </p:nvPr>
        </p:nvSpPr>
        <p:spPr>
          <a:xfrm>
            <a:off x="3567031" y="2459805"/>
            <a:ext cx="17249938" cy="51641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ish-egg-food-54455.jpg"/>
          <p:cNvSpPr/>
          <p:nvPr>
            <p:ph type="pic" idx="13"/>
          </p:nvPr>
        </p:nvSpPr>
        <p:spPr>
          <a:xfrm flipH="1">
            <a:off x="-32877" y="-1"/>
            <a:ext cx="24444109" cy="1371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0" name="Title Text"/>
          <p:cNvSpPr txBox="1"/>
          <p:nvPr>
            <p:ph type="title"/>
          </p:nvPr>
        </p:nvSpPr>
        <p:spPr>
          <a:xfrm>
            <a:off x="1689100" y="12446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idx="1"/>
          </p:nvPr>
        </p:nvSpPr>
        <p:spPr>
          <a:xfrm>
            <a:off x="2603500" y="3149600"/>
            <a:ext cx="19177000" cy="929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ish-egg-food-54455.jpg"/>
          <p:cNvSpPr/>
          <p:nvPr>
            <p:ph type="pic" idx="13"/>
          </p:nvPr>
        </p:nvSpPr>
        <p:spPr>
          <a:xfrm flipH="1">
            <a:off x="-32877" y="-1"/>
            <a:ext cx="24444109" cy="1371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2451100" y="2247900"/>
            <a:ext cx="19481800" cy="9220200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"/>
          <p:cNvSpPr/>
          <p:nvPr>
            <p:ph type="body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>
            <a:no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b="1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Rockwell"/>
              </a:defRPr>
            </a:pPr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689100" y="4185751"/>
            <a:ext cx="21005800" cy="4633298"/>
          </a:xfrm>
          <a:prstGeom prst="rect">
            <a:avLst/>
          </a:prstGeom>
        </p:spPr>
        <p:txBody>
          <a:bodyPr/>
          <a:lstStyle>
            <a:lvl1pPr>
              <a:defRPr sz="90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sz="quarter" idx="1"/>
          </p:nvPr>
        </p:nvSpPr>
        <p:spPr>
          <a:xfrm>
            <a:off x="1379033" y="10679779"/>
            <a:ext cx="21005801" cy="261215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5900"/>
              </a:spcBef>
              <a:buSzTx/>
              <a:buNone/>
              <a:defRPr i="1" sz="4800">
                <a:solidFill>
                  <a:srgbClr val="000000"/>
                </a:solidFill>
                <a:latin typeface="+mn-lt"/>
                <a:ea typeface="+mn-ea"/>
                <a:cs typeface="+mn-cs"/>
                <a:sym typeface="Rockwell"/>
              </a:defRPr>
            </a:lvl1pPr>
            <a:lvl2pPr marL="0" indent="0" algn="ctr">
              <a:spcBef>
                <a:spcPts val="5900"/>
              </a:spcBef>
              <a:buSzTx/>
              <a:buNone/>
              <a:defRPr i="1" sz="4800">
                <a:solidFill>
                  <a:srgbClr val="000000"/>
                </a:solidFill>
                <a:latin typeface="+mn-lt"/>
                <a:ea typeface="+mn-ea"/>
                <a:cs typeface="+mn-cs"/>
                <a:sym typeface="Rockwell"/>
              </a:defRPr>
            </a:lvl2pPr>
            <a:lvl3pPr marL="0" indent="0" algn="ctr">
              <a:spcBef>
                <a:spcPts val="5900"/>
              </a:spcBef>
              <a:buSzTx/>
              <a:buNone/>
              <a:defRPr i="1" sz="4800">
                <a:solidFill>
                  <a:srgbClr val="000000"/>
                </a:solidFill>
                <a:latin typeface="+mn-lt"/>
                <a:ea typeface="+mn-ea"/>
                <a:cs typeface="+mn-cs"/>
                <a:sym typeface="Rockwell"/>
              </a:defRPr>
            </a:lvl3pPr>
            <a:lvl4pPr marL="0" indent="0" algn="ctr">
              <a:spcBef>
                <a:spcPts val="5900"/>
              </a:spcBef>
              <a:buSzTx/>
              <a:buNone/>
              <a:defRPr i="1" sz="4800">
                <a:solidFill>
                  <a:srgbClr val="000000"/>
                </a:solidFill>
                <a:latin typeface="+mn-lt"/>
                <a:ea typeface="+mn-ea"/>
                <a:cs typeface="+mn-cs"/>
                <a:sym typeface="Rockwell"/>
              </a:defRPr>
            </a:lvl4pPr>
            <a:lvl5pPr marL="0" indent="0" algn="ctr">
              <a:spcBef>
                <a:spcPts val="5900"/>
              </a:spcBef>
              <a:buSzTx/>
              <a:buNone/>
              <a:defRPr i="1" sz="4800">
                <a:solidFill>
                  <a:srgbClr val="000000"/>
                </a:solidFill>
                <a:latin typeface="+mn-lt"/>
                <a:ea typeface="+mn-ea"/>
                <a:cs typeface="+mn-cs"/>
                <a:sym typeface="Rockwel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741943" y="-5441885"/>
            <a:ext cx="41233298" cy="274888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04898" y="1112858"/>
            <a:ext cx="15259326" cy="11490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65366" y="-762000"/>
            <a:ext cx="12192001" cy="45212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2pPr marL="1270000" indent="-635000"/>
            <a:lvl3pPr marL="1905000" indent="-635000"/>
            <a:lvl4pPr marL="2540000" indent="-635000"/>
            <a:lvl5pPr marL="3175000" indent="-6350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49608" y="13081000"/>
            <a:ext cx="472084" cy="40888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Rockwell-Regular"/>
                <a:ea typeface="Rockwell-Regular"/>
                <a:cs typeface="Rockwell-Regular"/>
                <a:sym typeface="Rockwell-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transition xmlns:p14="http://schemas.microsoft.com/office/powerpoint/2010/main" spd="med" advClick="1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ln>
            <a:noFill/>
          </a:ln>
          <a:solidFill>
            <a:srgbClr val="292929"/>
          </a:solidFill>
          <a:uFillTx/>
          <a:latin typeface="+mn-lt"/>
          <a:ea typeface="+mn-ea"/>
          <a:cs typeface="+mn-cs"/>
          <a:sym typeface="Rockwell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1pPr>
      <a:lvl2pPr marL="1494895" marR="0" indent="-85989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2pPr>
      <a:lvl3pPr marL="2129895" marR="0" indent="-85989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3pPr>
      <a:lvl4pPr marL="2764895" marR="0" indent="-85989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4pPr>
      <a:lvl5pPr marL="3399895" marR="0" indent="-85989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5pPr>
      <a:lvl6pPr marL="4034895" marR="0" indent="-85989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6pPr>
      <a:lvl7pPr marL="4669895" marR="0" indent="-85989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7pPr>
      <a:lvl8pPr marL="5304895" marR="0" indent="-85989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8pPr>
      <a:lvl9pPr marL="5939895" marR="0" indent="-85989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6500" u="none">
          <a:ln>
            <a:noFill/>
          </a:ln>
          <a:solidFill>
            <a:srgbClr val="292929"/>
          </a:solidFill>
          <a:uFillTx/>
          <a:latin typeface="Rockwell-Regular"/>
          <a:ea typeface="Rockwell-Regular"/>
          <a:cs typeface="Rockwell-Regular"/>
          <a:sym typeface="Rockwell-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ckwell-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chain-link-fence-close-up-cyclone-fence-74358.jpg" descr="chain-link-fence-close-up-cyclone-fence-74358.jpg"/>
          <p:cNvPicPr>
            <a:picLocks noChangeAspect="1"/>
          </p:cNvPicPr>
          <p:nvPr/>
        </p:nvPicPr>
        <p:blipFill>
          <a:blip r:embed="rId2">
            <a:extLst/>
          </a:blip>
          <a:srcRect l="0" t="6251" r="0" b="6251"/>
          <a:stretch>
            <a:fillRect/>
          </a:stretch>
        </p:blipFill>
        <p:spPr>
          <a:xfrm flipH="1" rot="10800000">
            <a:off x="181238" y="-251478"/>
            <a:ext cx="24376421" cy="14219097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Rectangle"/>
          <p:cNvSpPr/>
          <p:nvPr/>
        </p:nvSpPr>
        <p:spPr>
          <a:xfrm>
            <a:off x="-218843" y="-447315"/>
            <a:ext cx="24821686" cy="14610630"/>
          </a:xfrm>
          <a:prstGeom prst="rect">
            <a:avLst/>
          </a:prstGeom>
          <a:solidFill>
            <a:srgbClr val="000000">
              <a:alpha val="37537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 defTabSz="914400">
              <a:defRPr b="0" sz="18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92" name="Trapped by Your Circumstances?"/>
          <p:cNvSpPr txBox="1"/>
          <p:nvPr/>
        </p:nvSpPr>
        <p:spPr>
          <a:xfrm>
            <a:off x="3582746" y="2987788"/>
            <a:ext cx="17573446" cy="77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2900">
                <a:solidFill>
                  <a:srgbClr val="FFFFFF"/>
                </a:solidFill>
              </a:defRPr>
            </a:lvl1pPr>
          </a:lstStyle>
          <a:p>
            <a:pPr/>
            <a:r>
              <a:t>Trapped by Your Circumstances?</a:t>
            </a:r>
          </a:p>
        </p:txBody>
      </p:sp>
      <p:pic>
        <p:nvPicPr>
          <p:cNvPr id="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80869" y="-9635574"/>
            <a:ext cx="41853858" cy="27902573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Here's the Way Out…"/>
          <p:cNvSpPr txBox="1"/>
          <p:nvPr/>
        </p:nvSpPr>
        <p:spPr>
          <a:xfrm>
            <a:off x="5267492" y="8459919"/>
            <a:ext cx="14203954" cy="1682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457200">
              <a:lnSpc>
                <a:spcPct val="115000"/>
              </a:lnSpc>
              <a:spcBef>
                <a:spcPts val="2000"/>
              </a:spcBef>
              <a:defRPr b="0" cap="all" sz="9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Libre Franklin Light"/>
                <a:ea typeface="Libre Franklin Light"/>
                <a:cs typeface="Libre Franklin Light"/>
                <a:sym typeface="Libre Franklin Light"/>
              </a:defRPr>
            </a:lvl1pPr>
          </a:lstStyle>
          <a:p>
            <a:pPr/>
            <a:r>
              <a:t>Here's the Way Out…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t’s hard to see the way out of your own circumstance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It’s hard to see the way out of your own circumstances.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However, it’s easier to see the way out of someone else’s problem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However, it’s easier to see the way out of someone else’s problems.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ine you’re giving advice to a friend that has your challeng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Imagine you’re giving advice to a friend that has your challenge.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What advice would you giv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advice would you give?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f you had to make a plan for them, what would it b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5000"/>
              </a:lnSpc>
              <a:defRPr>
                <a:solidFill>
                  <a:srgbClr val="000000"/>
                </a:solidFill>
                <a:latin typeface="Rockwell-Regular"/>
                <a:ea typeface="Rockwell-Regular"/>
                <a:cs typeface="Rockwell-Regular"/>
                <a:sym typeface="Rockwell-Regular"/>
              </a:defRPr>
            </a:lvl1pPr>
          </a:lstStyle>
          <a:p>
            <a:pPr/>
            <a:r>
              <a:t>If you had to make a plan for them, what would it be?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2.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</a:t>
            </a:r>
          </a:p>
          <a:p>
            <a:pPr/>
            <a:r>
              <a:t>Remember that challenges are temporary.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Your current situation will be in the past soon enough, just like all the others that are now in the pas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current situation will be in the past soon enough, just like all the others that are now in the past.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he key is to stay focused and positiv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key is to stay focused and positive.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he better you can do those two things, the sooner you’ll experience better time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better you can do those two things, the sooner you’ll experience better times.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3.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3.</a:t>
            </a:r>
          </a:p>
          <a:p>
            <a:pPr/>
            <a:r>
              <a:t>Brainstorm.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ometimes life gives you a good kick, and you think about staying down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Sometimes life gives you a good kick, and you think about staying down.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pend some time looking for a solution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Spend some time looking for a solution.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void jumping at the first reasonable option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Avoid jumping at the first reasonable option.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Your brain can solve some amazing challenges if you give it some time to work on i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brain can solve some amazing challenges if you give it some time to work on it.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it quietly and rely on your creativity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Sit quietly and rely on your creativity.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Make a long list of possible solution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Make a long list of possible solutions.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Keep an open mind and see what you can find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Keep an open mind and see what you can find.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4.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4.</a:t>
            </a:r>
          </a:p>
          <a:p>
            <a:pPr/>
            <a:r>
              <a:t>Make a plan for tomorrow.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tart each day with a plan already in plac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Start each day with a plan already in place.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Your job is to keep your head on straight and work on that plan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job is to keep your head on straight and work on that plan.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When the sun comes up, avoid doubting or questioning the plan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the sun comes up, avoid doubting or questioning the plan.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hat’s no way to be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That’s no way to be!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void negative thought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Avoid negative thoughts.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Just do the items on your lis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Just do the items on your list.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Make a new list at the end of the day and repea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Make a new list at the end of the day and repeat.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5.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5.</a:t>
            </a:r>
          </a:p>
          <a:p>
            <a:pPr/>
            <a:r>
              <a:t>Get some relief each day.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or at least an hour, find the best available distraction you can afford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at least an hour, find the best available distraction you can afford.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It might be dinner with a friend or going for a run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 might be dinner with a friend or going for a run.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 funny movie can help to take the edge off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funny movie can help to take the edge off.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n this time into your schedule and ensure it happen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Plan this time into your schedule and ensure it happens.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6.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6.</a:t>
            </a:r>
          </a:p>
          <a:p>
            <a:pPr/>
            <a:r>
              <a:t>Be strong.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his easier said than done, but giving in to fear and despair is the one sure way to stay stuck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easier said than done, but giving in to fear and despair is the one sure way to stay stuck.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When life is giving you a hard time, it’s time to dig in and battle your way back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life is giving you a hard time, it’s time to dig in and battle your way back.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eep breaths and a constant focus on solutions are the answer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Deep breaths and a constant focus on solutions are the answer.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Visualize better times when you feel your strength beginning to falter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Visualize better times when you feel your strength beginning to falter.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7.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7.</a:t>
            </a:r>
          </a:p>
          <a:p>
            <a:pPr/>
            <a:r>
              <a:t>Practice extreme gratitude.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 poor attitude gives poor result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poor attitude gives poor results.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ut your attention on the things in your life that are going well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Put your attention on the things in your life that are going well.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You might be grateful for your children, your health, or your pe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might be grateful for your children, your health, or your pet.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Write them down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Write them down.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Your list will serve as a reminder that there are some great things in your lif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list will serve as a reminder that there are some great things in your life.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8.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8.</a:t>
            </a:r>
          </a:p>
          <a:p>
            <a:pPr/>
            <a:r>
              <a:t>Remember that bad things happen, but suffering is optional.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It’s not the events in your life that make you miserable, but the meaning you attach to them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It’s not the events in your life that make you miserable, but the meaning you attach to them.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You’ve felt overwhelmed before, and yet you survived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You’ve felt overwhelmed before, and yet you survived.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You can choose to view your current challenges in a variety of way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can choose to view your current challenges in a variety of ways.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nsider choosing the perspective that best serves you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Consider choosing the perspective that best serves you.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You don’t have to suffer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don’t have to suffer.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Looking Forward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Looking Forward…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ife is full of ups and down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Life is full of ups and downs.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When you’re experiencing a down period, it’s not always easy to return to better time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you’re experiencing a down period, it’s not always easy to return to better times.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No matter how bleak your situation might look, believe there’s a way out of i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 matter how bleak your situation might look, believe there’s a way out of it.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A plan and a positive attitude are the most important things to keep in mind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plan and a positive attitude are the most important things to keep in mind.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You’ve overcome difficult times befor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You’ve overcome difficult times before.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You can do it now too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can do it now too!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t might even be hard to remember how you overcame those challenges, but you did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 might even be hard to remember how you overcame those challenges, but you did.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You will again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will again.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ind your way to better days again with these strategie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 your way to better days again with these strategies…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1.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</a:t>
            </a:r>
          </a:p>
          <a:p>
            <a:pPr/>
            <a:r>
              <a:t>Imagine you’re giving advice to a friend.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Rockwell"/>
        <a:ea typeface="Rockwell"/>
        <a:cs typeface="Rockwell"/>
      </a:majorFont>
      <a:minorFont>
        <a:latin typeface="Rockwell"/>
        <a:ea typeface="Rockwell"/>
        <a:cs typeface="Rockwel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Rockwell"/>
        <a:ea typeface="Rockwell"/>
        <a:cs typeface="Rockwell"/>
      </a:majorFont>
      <a:minorFont>
        <a:latin typeface="Rockwell"/>
        <a:ea typeface="Rockwell"/>
        <a:cs typeface="Rockwel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